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528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64611451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1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://merleabranner.com" TargetMode="External"/><Relationship Id="rId5" Type="http://schemas.openxmlformats.org/officeDocument/2006/relationships/hyperlink" Target="mailto:merleab@me.com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http://merleabranner.com" TargetMode="External"/><Relationship Id="rId5" Type="http://schemas.openxmlformats.org/officeDocument/2006/relationships/hyperlink" Target="mailto:merleab@me.com" TargetMode="Externa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4"/>
          <p:cNvGrpSpPr/>
          <p:nvPr/>
        </p:nvGrpSpPr>
        <p:grpSpPr>
          <a:xfrm>
            <a:off x="536405" y="2395835"/>
            <a:ext cx="3339085" cy="4165600"/>
            <a:chOff x="-38100" y="-38099"/>
            <a:chExt cx="3339084" cy="4165600"/>
          </a:xfrm>
        </p:grpSpPr>
        <p:sp>
          <p:nvSpPr>
            <p:cNvPr id="33" name="Shape 33"/>
            <p:cNvSpPr/>
            <p:nvPr/>
          </p:nvSpPr>
          <p:spPr>
            <a:xfrm>
              <a:off x="0" y="0"/>
              <a:ext cx="3262884" cy="4089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>
                <a:defRPr sz="1800"/>
              </a:pPr>
              <a:r>
                <a:rPr sz="6400">
                  <a:solidFill>
                    <a:srgbClr val="53585F"/>
                  </a:solidFill>
                </a:rPr>
                <a:t>Content</a:t>
              </a:r>
            </a:p>
            <a:p>
              <a:pPr lvl="0">
                <a:defRPr sz="1800"/>
              </a:pPr>
              <a:r>
                <a:rPr sz="6400">
                  <a:solidFill>
                    <a:srgbClr val="53585F"/>
                  </a:solidFill>
                </a:rPr>
                <a:t>Design</a:t>
              </a:r>
            </a:p>
            <a:p>
              <a:pPr lvl="0">
                <a:defRPr sz="1800"/>
              </a:pPr>
              <a:r>
                <a:rPr sz="6400">
                  <a:solidFill>
                    <a:srgbClr val="53585F"/>
                  </a:solidFill>
                </a:rPr>
                <a:t>&amp; </a:t>
              </a:r>
            </a:p>
            <a:p>
              <a:pPr lvl="0">
                <a:defRPr sz="1800"/>
              </a:pPr>
              <a:r>
                <a:rPr sz="6400">
                  <a:solidFill>
                    <a:srgbClr val="53585F"/>
                  </a:solidFill>
                </a:rPr>
                <a:t>Delivery</a:t>
              </a:r>
            </a:p>
          </p:txBody>
        </p:sp>
        <p:pic>
          <p:nvPicPr>
            <p:cNvPr id="32" name="Picture 31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38100" y="-38100"/>
              <a:ext cx="3339085" cy="4165601"/>
            </a:xfrm>
            <a:prstGeom prst="rect">
              <a:avLst/>
            </a:prstGeom>
            <a:effectLst/>
          </p:spPr>
        </p:pic>
      </p:grpSp>
      <p:pic>
        <p:nvPicPr>
          <p:cNvPr id="35" name="Picture 34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18278" y="4367668"/>
            <a:ext cx="8401189" cy="101600"/>
          </a:xfrm>
          <a:prstGeom prst="rect">
            <a:avLst/>
          </a:prstGeom>
        </p:spPr>
      </p:pic>
      <p:sp>
        <p:nvSpPr>
          <p:cNvPr id="37" name="Shape 37"/>
          <p:cNvSpPr/>
          <p:nvPr/>
        </p:nvSpPr>
        <p:spPr>
          <a:xfrm>
            <a:off x="5800855" y="5773311"/>
            <a:ext cx="5090161" cy="193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5000" dirty="0">
                <a:solidFill>
                  <a:srgbClr val="861001"/>
                </a:solidFill>
              </a:rPr>
              <a:t>Merle A. Branner</a:t>
            </a:r>
          </a:p>
          <a:p>
            <a:pPr lvl="0">
              <a:defRPr sz="1800"/>
            </a:pPr>
            <a:r>
              <a:rPr sz="2300" dirty="0"/>
              <a:t>Information Professional &amp; Educator</a:t>
            </a:r>
          </a:p>
          <a:p>
            <a:pPr lvl="0">
              <a:defRPr sz="1800"/>
            </a:pPr>
            <a:r>
              <a:rPr sz="2300" u="sng" dirty="0">
                <a:hlinkClick r:id="rId4"/>
              </a:rPr>
              <a:t>http://merleabranner.com</a:t>
            </a:r>
            <a:endParaRPr sz="2300" dirty="0"/>
          </a:p>
          <a:p>
            <a:pPr lvl="0">
              <a:defRPr sz="1800"/>
            </a:pPr>
            <a:r>
              <a:rPr sz="2300" u="sng" dirty="0">
                <a:hlinkClick r:id="rId5"/>
              </a:rPr>
              <a:t>merleab@me.com</a:t>
            </a:r>
          </a:p>
        </p:txBody>
      </p:sp>
      <p:sp>
        <p:nvSpPr>
          <p:cNvPr id="38" name="Shape 38"/>
          <p:cNvSpPr/>
          <p:nvPr/>
        </p:nvSpPr>
        <p:spPr>
          <a:xfrm>
            <a:off x="4552723" y="3313394"/>
            <a:ext cx="7700839" cy="2072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400">
                <a:solidFill>
                  <a:srgbClr val="53585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 dirty="0">
                <a:solidFill>
                  <a:schemeClr val="tx2"/>
                </a:solidFill>
              </a:rPr>
              <a:t>How to </a:t>
            </a:r>
            <a:r>
              <a:rPr sz="6400" dirty="0" smtClean="0">
                <a:solidFill>
                  <a:schemeClr val="tx2"/>
                </a:solidFill>
              </a:rPr>
              <a:t>Creat</a:t>
            </a:r>
            <a:r>
              <a:rPr lang="en-US" sz="6400" dirty="0" smtClean="0">
                <a:solidFill>
                  <a:schemeClr val="tx2"/>
                </a:solidFill>
              </a:rPr>
              <a:t>e</a:t>
            </a:r>
            <a:r>
              <a:rPr sz="6400" dirty="0" smtClean="0">
                <a:solidFill>
                  <a:schemeClr val="tx2"/>
                </a:solidFill>
              </a:rPr>
              <a:t> </a:t>
            </a:r>
            <a:r>
              <a:rPr sz="6400" dirty="0">
                <a:solidFill>
                  <a:schemeClr val="tx2"/>
                </a:solidFill>
              </a:rPr>
              <a:t>Good </a:t>
            </a:r>
            <a:endParaRPr lang="en-US" sz="6400" dirty="0" smtClean="0">
              <a:solidFill>
                <a:schemeClr val="tx2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 dirty="0" smtClean="0">
                <a:solidFill>
                  <a:schemeClr val="tx2"/>
                </a:solidFill>
              </a:rPr>
              <a:t>Presentation</a:t>
            </a:r>
            <a:r>
              <a:rPr lang="en-US" sz="6400" dirty="0" smtClean="0">
                <a:solidFill>
                  <a:schemeClr val="tx2"/>
                </a:solidFill>
              </a:rPr>
              <a:t>s</a:t>
            </a:r>
            <a:endParaRPr sz="6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5"/>
          <p:cNvGrpSpPr/>
          <p:nvPr/>
        </p:nvGrpSpPr>
        <p:grpSpPr>
          <a:xfrm>
            <a:off x="-1" y="953090"/>
            <a:ext cx="12596531" cy="8549564"/>
            <a:chOff x="0" y="-18460"/>
            <a:chExt cx="12596529" cy="8549563"/>
          </a:xfrm>
        </p:grpSpPr>
        <p:grpSp>
          <p:nvGrpSpPr>
            <p:cNvPr id="42" name="Group 42"/>
            <p:cNvGrpSpPr/>
            <p:nvPr/>
          </p:nvGrpSpPr>
          <p:grpSpPr>
            <a:xfrm>
              <a:off x="10027166" y="7099300"/>
              <a:ext cx="2569363" cy="1231900"/>
              <a:chOff x="-38099" y="-38099"/>
              <a:chExt cx="2569362" cy="1231900"/>
            </a:xfrm>
          </p:grpSpPr>
          <p:sp>
            <p:nvSpPr>
              <p:cNvPr id="41" name="Shape 41"/>
              <p:cNvSpPr/>
              <p:nvPr/>
            </p:nvSpPr>
            <p:spPr>
              <a:xfrm>
                <a:off x="-1" y="0"/>
                <a:ext cx="2493164" cy="11557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>
                  <a:defRPr sz="6400">
                    <a:solidFill>
                      <a:srgbClr val="53585F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6400">
                    <a:solidFill>
                      <a:srgbClr val="53585F"/>
                    </a:solidFill>
                  </a:rPr>
                  <a:t>CD&amp;D</a:t>
                </a:r>
              </a:p>
            </p:txBody>
          </p:sp>
          <p:pic>
            <p:nvPicPr>
              <p:cNvPr id="40" name="Picture 39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-38100" y="-38100"/>
                <a:ext cx="2569363" cy="1231901"/>
              </a:xfrm>
              <a:prstGeom prst="rect">
                <a:avLst/>
              </a:prstGeom>
              <a:effectLst/>
            </p:spPr>
          </p:pic>
        </p:grpSp>
        <p:pic>
          <p:nvPicPr>
            <p:cNvPr id="43" name="man-with-questions.jp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1393570"/>
              <a:ext cx="8166511" cy="71375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4" name="Shape 44"/>
            <p:cNvSpPr/>
            <p:nvPr/>
          </p:nvSpPr>
          <p:spPr>
            <a:xfrm>
              <a:off x="408271" y="-18460"/>
              <a:ext cx="12188258" cy="17953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5500">
                  <a:solidFill>
                    <a:srgbClr val="53585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5500" dirty="0">
                  <a:solidFill>
                    <a:schemeClr val="tx2"/>
                  </a:solidFill>
                </a:rPr>
                <a:t>You have your topic for a presentation, so now what do you do?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5"/>
          <p:cNvGrpSpPr/>
          <p:nvPr/>
        </p:nvGrpSpPr>
        <p:grpSpPr>
          <a:xfrm>
            <a:off x="444190" y="385019"/>
            <a:ext cx="12152341" cy="8917732"/>
            <a:chOff x="0" y="-18460"/>
            <a:chExt cx="12152339" cy="8917731"/>
          </a:xfrm>
        </p:grpSpPr>
        <p:grpSp>
          <p:nvGrpSpPr>
            <p:cNvPr id="49" name="Group 49"/>
            <p:cNvGrpSpPr/>
            <p:nvPr/>
          </p:nvGrpSpPr>
          <p:grpSpPr>
            <a:xfrm>
              <a:off x="9582976" y="7667370"/>
              <a:ext cx="2569363" cy="1231901"/>
              <a:chOff x="-38099" y="-38099"/>
              <a:chExt cx="2569362" cy="1231900"/>
            </a:xfrm>
          </p:grpSpPr>
          <p:sp>
            <p:nvSpPr>
              <p:cNvPr id="48" name="Shape 48"/>
              <p:cNvSpPr/>
              <p:nvPr/>
            </p:nvSpPr>
            <p:spPr>
              <a:xfrm>
                <a:off x="-1" y="0"/>
                <a:ext cx="2493164" cy="11557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>
                  <a:defRPr sz="6400">
                    <a:solidFill>
                      <a:srgbClr val="53585F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6400">
                    <a:solidFill>
                      <a:srgbClr val="53585F"/>
                    </a:solidFill>
                  </a:rPr>
                  <a:t>CD&amp;D</a:t>
                </a:r>
              </a:p>
            </p:txBody>
          </p:sp>
          <p:pic>
            <p:nvPicPr>
              <p:cNvPr id="47" name="Picture 46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-38100" y="-38100"/>
                <a:ext cx="2569363" cy="1231901"/>
              </a:xfrm>
              <a:prstGeom prst="rect">
                <a:avLst/>
              </a:prstGeom>
              <a:effectLst/>
            </p:spPr>
          </p:pic>
        </p:grpSp>
        <p:grpSp>
          <p:nvGrpSpPr>
            <p:cNvPr id="53" name="Group 53"/>
            <p:cNvGrpSpPr/>
            <p:nvPr/>
          </p:nvGrpSpPr>
          <p:grpSpPr>
            <a:xfrm>
              <a:off x="1030316" y="2123820"/>
              <a:ext cx="9983139" cy="6451601"/>
              <a:chOff x="303586" y="0"/>
              <a:chExt cx="9983138" cy="6451600"/>
            </a:xfrm>
          </p:grpSpPr>
          <p:pic>
            <p:nvPicPr>
              <p:cNvPr id="50" name="choice-a-or-b2.png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513522" y="0"/>
                <a:ext cx="6451601" cy="64516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51" name="Shape 51"/>
              <p:cNvSpPr/>
              <p:nvPr/>
            </p:nvSpPr>
            <p:spPr>
              <a:xfrm>
                <a:off x="303586" y="464713"/>
                <a:ext cx="2419872" cy="192360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 lvl="0" defTabSz="457200">
                  <a:lnSpc>
                    <a:spcPct val="120000"/>
                  </a:lnSpc>
                  <a:defRPr sz="1800"/>
                </a:pPr>
                <a:r>
                  <a:rPr sz="5000" dirty="0">
                    <a:solidFill>
                      <a:srgbClr val="53585F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Jump In </a:t>
                </a:r>
              </a:p>
              <a:p>
                <a:pPr lvl="0" defTabSz="457200">
                  <a:lnSpc>
                    <a:spcPct val="120000"/>
                  </a:lnSpc>
                  <a:defRPr sz="1800"/>
                </a:pPr>
                <a:r>
                  <a:rPr sz="5000" dirty="0">
                    <a:solidFill>
                      <a:srgbClr val="53585F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&amp; Do It!</a:t>
                </a:r>
              </a:p>
            </p:txBody>
          </p:sp>
          <p:sp>
            <p:nvSpPr>
              <p:cNvPr id="52" name="Shape 52"/>
              <p:cNvSpPr/>
              <p:nvPr/>
            </p:nvSpPr>
            <p:spPr>
              <a:xfrm>
                <a:off x="6241454" y="464713"/>
                <a:ext cx="4045270" cy="192360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 lvl="0" defTabSz="457200">
                  <a:lnSpc>
                    <a:spcPct val="120000"/>
                  </a:lnSpc>
                  <a:defRPr sz="1800"/>
                </a:pPr>
                <a:r>
                  <a:rPr sz="5000" dirty="0">
                    <a:solidFill>
                      <a:srgbClr val="53585F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Step-By-Step </a:t>
                </a:r>
              </a:p>
              <a:p>
                <a:pPr lvl="0" defTabSz="457200">
                  <a:lnSpc>
                    <a:spcPct val="120000"/>
                  </a:lnSpc>
                  <a:defRPr sz="1800"/>
                </a:pPr>
                <a:r>
                  <a:rPr sz="5000" dirty="0">
                    <a:solidFill>
                      <a:srgbClr val="53585F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Approach</a:t>
                </a:r>
              </a:p>
            </p:txBody>
          </p:sp>
        </p:grpSp>
        <p:sp>
          <p:nvSpPr>
            <p:cNvPr id="54" name="Shape 54"/>
            <p:cNvSpPr/>
            <p:nvPr/>
          </p:nvSpPr>
          <p:spPr>
            <a:xfrm>
              <a:off x="0" y="-18460"/>
              <a:ext cx="12152339" cy="17953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5500" dirty="0">
                  <a:solidFill>
                    <a:schemeClr val="tx2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Two different ways to design a </a:t>
              </a:r>
            </a:p>
            <a:p>
              <a:pPr lvl="0">
                <a:defRPr sz="1800"/>
              </a:pPr>
              <a:r>
                <a:rPr sz="5500" dirty="0">
                  <a:solidFill>
                    <a:schemeClr val="tx2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good presentation.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thinking-man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5199" y="1762654"/>
            <a:ext cx="7111505" cy="709100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0" name="Group 60"/>
          <p:cNvGrpSpPr/>
          <p:nvPr/>
        </p:nvGrpSpPr>
        <p:grpSpPr>
          <a:xfrm>
            <a:off x="579422" y="8074515"/>
            <a:ext cx="2629946" cy="1259984"/>
            <a:chOff x="-38100" y="-38100"/>
            <a:chExt cx="2629945" cy="1259982"/>
          </a:xfrm>
        </p:grpSpPr>
        <p:sp>
          <p:nvSpPr>
            <p:cNvPr id="59" name="Shape 59"/>
            <p:cNvSpPr/>
            <p:nvPr/>
          </p:nvSpPr>
          <p:spPr>
            <a:xfrm>
              <a:off x="0" y="0"/>
              <a:ext cx="2553746" cy="11837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6400">
                  <a:solidFill>
                    <a:srgbClr val="53585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6400">
                  <a:solidFill>
                    <a:srgbClr val="53585F"/>
                  </a:solidFill>
                </a:rPr>
                <a:t>CD&amp;D</a:t>
              </a:r>
            </a:p>
          </p:txBody>
        </p:sp>
        <p:pic>
          <p:nvPicPr>
            <p:cNvPr id="58" name="Picture 57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38100" y="-38100"/>
              <a:ext cx="2629946" cy="1259983"/>
            </a:xfrm>
            <a:prstGeom prst="rect">
              <a:avLst/>
            </a:prstGeom>
            <a:effectLst/>
          </p:spPr>
        </p:pic>
      </p:grpSp>
      <p:sp>
        <p:nvSpPr>
          <p:cNvPr id="61" name="Shape 61"/>
          <p:cNvSpPr/>
          <p:nvPr/>
        </p:nvSpPr>
        <p:spPr>
          <a:xfrm>
            <a:off x="7049723" y="1924493"/>
            <a:ext cx="4383304" cy="884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000"/>
              <a:t>Pre-production</a:t>
            </a:r>
          </a:p>
        </p:txBody>
      </p:sp>
      <p:sp>
        <p:nvSpPr>
          <p:cNvPr id="62" name="Shape 62"/>
          <p:cNvSpPr/>
          <p:nvPr/>
        </p:nvSpPr>
        <p:spPr>
          <a:xfrm>
            <a:off x="579422" y="581396"/>
            <a:ext cx="7300429" cy="942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 algn="l" defTabSz="457200">
              <a:lnSpc>
                <a:spcPct val="120000"/>
              </a:lnSpc>
              <a:defRPr sz="1800"/>
            </a:pPr>
            <a:r>
              <a:rPr sz="5500" dirty="0">
                <a:solidFill>
                  <a:srgbClr val="53585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key is to </a:t>
            </a:r>
            <a:r>
              <a:rPr sz="5500" u="sng" dirty="0">
                <a:solidFill>
                  <a:srgbClr val="53585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planning</a:t>
            </a:r>
            <a:r>
              <a:rPr sz="5500" dirty="0">
                <a:solidFill>
                  <a:srgbClr val="53585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</a:p>
        </p:txBody>
      </p:sp>
      <p:sp>
        <p:nvSpPr>
          <p:cNvPr id="63" name="Shape 63"/>
          <p:cNvSpPr/>
          <p:nvPr/>
        </p:nvSpPr>
        <p:spPr>
          <a:xfrm>
            <a:off x="7506820" y="2809078"/>
            <a:ext cx="2888171" cy="1222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444500" lvl="0" indent="-444500" algn="l">
              <a:buSzPct val="45000"/>
              <a:buBlip>
                <a:blip r:embed="rId4"/>
              </a:buBlip>
              <a:defRPr sz="1800"/>
            </a:pPr>
            <a:r>
              <a:rPr sz="3600">
                <a:solidFill>
                  <a:srgbClr val="53585F"/>
                </a:solidFill>
              </a:rPr>
              <a:t>Outline</a:t>
            </a:r>
          </a:p>
          <a:p>
            <a:pPr marL="444500" lvl="0" indent="-444500" algn="l">
              <a:buSzPct val="45000"/>
              <a:buBlip>
                <a:blip r:embed="rId4"/>
              </a:buBlip>
              <a:defRPr sz="1800"/>
            </a:pPr>
            <a:r>
              <a:rPr sz="3600">
                <a:solidFill>
                  <a:srgbClr val="53585F"/>
                </a:solidFill>
              </a:rPr>
              <a:t>Storyboard</a:t>
            </a:r>
          </a:p>
        </p:txBody>
      </p:sp>
      <p:sp>
        <p:nvSpPr>
          <p:cNvPr id="64" name="Shape 64"/>
          <p:cNvSpPr/>
          <p:nvPr/>
        </p:nvSpPr>
        <p:spPr>
          <a:xfrm>
            <a:off x="7049723" y="4182521"/>
            <a:ext cx="3226631" cy="884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000"/>
              <a:t>Production</a:t>
            </a:r>
          </a:p>
        </p:txBody>
      </p:sp>
      <p:sp>
        <p:nvSpPr>
          <p:cNvPr id="65" name="Shape 65"/>
          <p:cNvSpPr/>
          <p:nvPr/>
        </p:nvSpPr>
        <p:spPr>
          <a:xfrm>
            <a:off x="7506820" y="5217739"/>
            <a:ext cx="2940622" cy="663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44500" indent="-444500" algn="l">
              <a:buSzPct val="45000"/>
              <a:buBlip>
                <a:blip r:embed="rId4"/>
              </a:buBlip>
              <a:defRPr>
                <a:solidFill>
                  <a:srgbClr val="53585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3585F"/>
                </a:solidFill>
              </a:rPr>
              <a:t>Application</a:t>
            </a:r>
          </a:p>
        </p:txBody>
      </p:sp>
      <p:sp>
        <p:nvSpPr>
          <p:cNvPr id="66" name="Shape 66"/>
          <p:cNvSpPr/>
          <p:nvPr/>
        </p:nvSpPr>
        <p:spPr>
          <a:xfrm>
            <a:off x="7506820" y="7067030"/>
            <a:ext cx="4537558" cy="17821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444500" lvl="0" indent="-444500" algn="l">
              <a:buSzPct val="45000"/>
              <a:buBlip>
                <a:blip r:embed="rId4"/>
              </a:buBlip>
              <a:defRPr sz="1800"/>
            </a:pPr>
            <a:r>
              <a:rPr sz="3600">
                <a:solidFill>
                  <a:srgbClr val="53585F"/>
                </a:solidFill>
              </a:rPr>
              <a:t>Rehearse</a:t>
            </a:r>
          </a:p>
          <a:p>
            <a:pPr marL="444500" lvl="0" indent="-444500" algn="l">
              <a:buSzPct val="45000"/>
              <a:buBlip>
                <a:blip r:embed="rId4"/>
              </a:buBlip>
              <a:defRPr sz="1800"/>
            </a:pPr>
            <a:r>
              <a:rPr sz="3600">
                <a:solidFill>
                  <a:srgbClr val="53585F"/>
                </a:solidFill>
              </a:rPr>
              <a:t>Check Venue</a:t>
            </a:r>
          </a:p>
          <a:p>
            <a:pPr marL="444500" lvl="0" indent="-444500" algn="l">
              <a:buSzPct val="45000"/>
              <a:buBlip>
                <a:blip r:embed="rId4"/>
              </a:buBlip>
              <a:defRPr sz="1800"/>
            </a:pPr>
            <a:r>
              <a:rPr sz="3600">
                <a:solidFill>
                  <a:srgbClr val="53585F"/>
                </a:solidFill>
              </a:rPr>
              <a:t>Prepare a Handout</a:t>
            </a:r>
          </a:p>
        </p:txBody>
      </p:sp>
      <p:sp>
        <p:nvSpPr>
          <p:cNvPr id="67" name="Shape 67"/>
          <p:cNvSpPr/>
          <p:nvPr/>
        </p:nvSpPr>
        <p:spPr>
          <a:xfrm>
            <a:off x="7056195" y="6031811"/>
            <a:ext cx="4708836" cy="884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000"/>
              <a:t>Post Production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7"/>
          <p:cNvGrpSpPr/>
          <p:nvPr/>
        </p:nvGrpSpPr>
        <p:grpSpPr>
          <a:xfrm>
            <a:off x="367653" y="451891"/>
            <a:ext cx="12231395" cy="8903038"/>
            <a:chOff x="-38100" y="-15367"/>
            <a:chExt cx="12231394" cy="8903036"/>
          </a:xfrm>
        </p:grpSpPr>
        <p:sp>
          <p:nvSpPr>
            <p:cNvPr id="69" name="Shape 69"/>
            <p:cNvSpPr/>
            <p:nvPr/>
          </p:nvSpPr>
          <p:spPr>
            <a:xfrm>
              <a:off x="4190507" y="-15367"/>
              <a:ext cx="3812279" cy="10874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6400">
                  <a:solidFill>
                    <a:srgbClr val="53585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6400" dirty="0">
                  <a:solidFill>
                    <a:schemeClr val="tx2"/>
                  </a:solidFill>
                </a:rPr>
                <a:t>Questions </a:t>
              </a:r>
            </a:p>
          </p:txBody>
        </p:sp>
        <p:grpSp>
          <p:nvGrpSpPr>
            <p:cNvPr id="72" name="Group 72"/>
            <p:cNvGrpSpPr/>
            <p:nvPr/>
          </p:nvGrpSpPr>
          <p:grpSpPr>
            <a:xfrm>
              <a:off x="2163828" y="1458056"/>
              <a:ext cx="8561812" cy="7294664"/>
              <a:chOff x="0" y="0"/>
              <a:chExt cx="8561810" cy="7294662"/>
            </a:xfrm>
          </p:grpSpPr>
          <p:pic>
            <p:nvPicPr>
              <p:cNvPr id="70" name="ask-question-3-2d87064cddbd5d5eb6f24d40d6b8ba02.jpg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0"/>
                <a:ext cx="8561810" cy="72946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71" name="Shape 71"/>
              <p:cNvSpPr/>
              <p:nvPr/>
            </p:nvSpPr>
            <p:spPr>
              <a:xfrm>
                <a:off x="639233" y="958640"/>
                <a:ext cx="5065396" cy="160782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5000">
                    <a:solidFill>
                      <a:srgbClr val="861001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5000" dirty="0">
                    <a:solidFill>
                      <a:srgbClr val="861001"/>
                    </a:solidFill>
                  </a:rPr>
                  <a:t>Merle A. Branner</a:t>
                </a:r>
              </a:p>
            </p:txBody>
          </p:sp>
        </p:grpSp>
        <p:grpSp>
          <p:nvGrpSpPr>
            <p:cNvPr id="75" name="Group 75"/>
            <p:cNvGrpSpPr/>
            <p:nvPr/>
          </p:nvGrpSpPr>
          <p:grpSpPr>
            <a:xfrm>
              <a:off x="-38100" y="7655768"/>
              <a:ext cx="2569363" cy="1231901"/>
              <a:chOff x="-38099" y="-38099"/>
              <a:chExt cx="2569362" cy="1231900"/>
            </a:xfrm>
          </p:grpSpPr>
          <p:sp>
            <p:nvSpPr>
              <p:cNvPr id="74" name="Shape 74"/>
              <p:cNvSpPr/>
              <p:nvPr/>
            </p:nvSpPr>
            <p:spPr>
              <a:xfrm>
                <a:off x="0" y="0"/>
                <a:ext cx="2493163" cy="11557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>
                  <a:defRPr sz="6400">
                    <a:solidFill>
                      <a:srgbClr val="53585F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6400">
                    <a:solidFill>
                      <a:srgbClr val="53585F"/>
                    </a:solidFill>
                  </a:rPr>
                  <a:t>CD&amp;D</a:t>
                </a:r>
              </a:p>
            </p:txBody>
          </p:sp>
          <p:pic>
            <p:nvPicPr>
              <p:cNvPr id="73" name="Picture 72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-38100" y="-38100"/>
                <a:ext cx="2569363" cy="1231901"/>
              </a:xfrm>
              <a:prstGeom prst="rect">
                <a:avLst/>
              </a:prstGeom>
              <a:effectLst/>
            </p:spPr>
          </p:pic>
        </p:grpSp>
        <p:sp>
          <p:nvSpPr>
            <p:cNvPr id="76" name="Shape 76"/>
            <p:cNvSpPr/>
            <p:nvPr/>
          </p:nvSpPr>
          <p:spPr>
            <a:xfrm>
              <a:off x="8433293" y="8083341"/>
              <a:ext cx="3760001" cy="8043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2300" b="1" u="sng">
                  <a:latin typeface="Helvetica Neue"/>
                  <a:ea typeface="Helvetica Neue"/>
                  <a:cs typeface="Helvetica Neue"/>
                  <a:sym typeface="Helvetica Neue"/>
                  <a:hlinkClick r:id="rId4"/>
                </a:rPr>
                <a:t>http://merleabranner.com</a:t>
              </a:r>
              <a:endParaRPr sz="2300" b="1"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lvl="0">
                <a:defRPr sz="1800"/>
              </a:pPr>
              <a:r>
                <a:rPr sz="2300" b="1" u="sng">
                  <a:latin typeface="Helvetica Neue"/>
                  <a:ea typeface="Helvetica Neue"/>
                  <a:cs typeface="Helvetica Neue"/>
                  <a:sym typeface="Helvetica Neue"/>
                  <a:hlinkClick r:id="rId5"/>
                </a:rPr>
                <a:t>merleab@me.com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107</Words>
  <Application>Microsoft Macintosh PowerPoint</Application>
  <PresentationFormat>Custom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Merle Branner</cp:lastModifiedBy>
  <cp:revision>9</cp:revision>
  <dcterms:modified xsi:type="dcterms:W3CDTF">2015-06-25T15:28:28Z</dcterms:modified>
</cp:coreProperties>
</file>